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8" r:id="rId2"/>
    <p:sldId id="666" r:id="rId3"/>
    <p:sldId id="670" r:id="rId4"/>
    <p:sldId id="616" r:id="rId5"/>
    <p:sldId id="651" r:id="rId6"/>
    <p:sldId id="653" r:id="rId7"/>
    <p:sldId id="673" r:id="rId8"/>
    <p:sldId id="674" r:id="rId9"/>
    <p:sldId id="676" r:id="rId10"/>
    <p:sldId id="678" r:id="rId11"/>
    <p:sldId id="677" r:id="rId12"/>
    <p:sldId id="657" r:id="rId13"/>
    <p:sldId id="671" r:id="rId14"/>
    <p:sldId id="658" r:id="rId15"/>
    <p:sldId id="679" r:id="rId16"/>
    <p:sldId id="663" r:id="rId17"/>
    <p:sldId id="665" r:id="rId18"/>
    <p:sldId id="660" r:id="rId19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CC3300"/>
    <a:srgbClr val="CCECFF"/>
    <a:srgbClr val="F1EFCF"/>
    <a:srgbClr val="FBF3C5"/>
    <a:srgbClr val="FAF1B8"/>
    <a:srgbClr val="CCFF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24" autoAdjust="0"/>
  </p:normalViewPr>
  <p:slideViewPr>
    <p:cSldViewPr>
      <p:cViewPr varScale="1">
        <p:scale>
          <a:sx n="112" d="100"/>
          <a:sy n="112" d="100"/>
        </p:scale>
        <p:origin x="14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44F126-E350-4AF9-BB98-0EDB893023DF}" type="datetimeFigureOut">
              <a:rPr lang="ru-RU"/>
              <a:pPr>
                <a:defRPr/>
              </a:pPr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FF0C27-C348-4EB7-B866-91E7D6EC48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7781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456A8-95D5-4812-9A0E-7FD23330BD9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F46F0-6539-4814-B4DD-3D970D4F034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FCEB0-2ED6-4952-B1CA-5C03DBA178D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F5C68-0105-4485-B82B-2B906FAA176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18AF0-BB96-4CC4-AD3F-D4B9AEA89D7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A14BD-ECF2-4C17-98D7-3F04E01DFEC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84FCC-E6C6-4E3B-82DC-FC4D9D233CB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68627-4C2A-4499-9103-29B9EC37D8A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F936B-000C-42AE-8086-181AF101CAF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12CD4-1DF1-4D80-91AF-488AD710415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32CA3-F955-4989-B0A2-CDD02234157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3C06B-6695-4F75-ACCF-F873A13DA24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Trebuchet MS" pitchFamily="34" charset="0"/>
              </a:defRPr>
            </a:lvl1pPr>
          </a:lstStyle>
          <a:p>
            <a:pPr>
              <a:defRPr/>
            </a:pPr>
            <a:fld id="{CDC55C90-CDC7-4045-A72D-16E3A7323DF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2"/>
          <p:cNvSpPr>
            <a:spLocks noChangeArrowheads="1"/>
          </p:cNvSpPr>
          <p:nvPr/>
        </p:nvSpPr>
        <p:spPr bwMode="auto">
          <a:xfrm>
            <a:off x="4572000" y="5715016"/>
            <a:ext cx="4286250" cy="8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Aft>
                <a:spcPts val="1000"/>
              </a:spcAft>
            </a:pPr>
            <a:r>
              <a:rPr lang="ru-RU" altLang="ru-RU" sz="2000" i="1" dirty="0" smtClean="0">
                <a:solidFill>
                  <a:srgbClr val="0070C0"/>
                </a:solidFill>
                <a:latin typeface="Times New Roman" pitchFamily="18" charset="0"/>
              </a:rPr>
              <a:t>Начальник УМУ</a:t>
            </a:r>
            <a:endParaRPr lang="ru-RU" altLang="ru-RU" sz="2000" i="1" dirty="0">
              <a:solidFill>
                <a:srgbClr val="0070C0"/>
              </a:solidFill>
              <a:latin typeface="Times New Roman" pitchFamily="18" charset="0"/>
            </a:endParaRPr>
          </a:p>
          <a:p>
            <a:pPr eaLnBrk="1" hangingPunct="1">
              <a:spcAft>
                <a:spcPts val="1000"/>
              </a:spcAft>
            </a:pPr>
            <a:r>
              <a:rPr lang="ru-RU" altLang="ru-RU" sz="2000" i="1" dirty="0" smtClean="0">
                <a:solidFill>
                  <a:srgbClr val="0070C0"/>
                </a:solidFill>
                <a:latin typeface="Times New Roman" pitchFamily="18" charset="0"/>
              </a:rPr>
              <a:t>Семенова Л.У.</a:t>
            </a:r>
            <a:endParaRPr lang="ru-RU" altLang="ru-RU" sz="20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pic>
        <p:nvPicPr>
          <p:cNvPr id="2051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256"/>
            <a:ext cx="381635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88"/>
            <a:ext cx="9144000" cy="64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874713"/>
            <a:ext cx="1084262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Прямоугольник 1"/>
          <p:cNvSpPr>
            <a:spLocks noChangeArrowheads="1"/>
          </p:cNvSpPr>
          <p:nvPr/>
        </p:nvSpPr>
        <p:spPr bwMode="auto">
          <a:xfrm>
            <a:off x="1643063" y="2214563"/>
            <a:ext cx="70008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РЕЗУЛЬТАТАХ ГОСУДАРСТВЕННОЙ ИТОГОВОЙ АТТЕСТАЦИИ ВЫПУСКНИКОВ АКАДЕМИИ </a:t>
            </a:r>
            <a:r>
              <a:rPr lang="ru-RU" sz="1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2025 </a:t>
            </a:r>
            <a:r>
              <a:rPr lang="ru-RU" sz="1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УЧЕБНОМ ГОДУ И УТВЕРЖДЕНИЕ ОТЧЕТОВ </a:t>
            </a:r>
          </a:p>
          <a:p>
            <a:pPr algn="ctr"/>
            <a:r>
              <a:rPr lang="ru-RU" sz="1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ПРЕДСЕДАТЕЛЕЙ ГОСУДАРСТВЕННЫХ ЭКЗАМЕНАЦИОННЫХ КОМИССИЙ </a:t>
            </a:r>
          </a:p>
          <a:p>
            <a:pPr algn="ctr"/>
            <a:r>
              <a:rPr lang="ru-RU" sz="18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СПЕЦИАЛЬНОСТЯМ И НАПРАВЛЕНИЯМ ПОДГОТОВКИ</a:t>
            </a:r>
            <a:endParaRPr lang="ru-RU" alt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420272"/>
              </p:ext>
            </p:extLst>
          </p:nvPr>
        </p:nvGraphicFramePr>
        <p:xfrm>
          <a:off x="1763713" y="785794"/>
          <a:ext cx="7064375" cy="1143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64375"/>
              </a:tblGrid>
              <a:tr h="605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Северо-Кавказская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государственная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академия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990000"/>
                    </a:solidFill>
                  </a:tcPr>
                </a:tc>
              </a:tr>
              <a:tr h="302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8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Ученый совет</a:t>
                      </a:r>
                      <a:endParaRPr lang="ru-RU" sz="18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0070C0"/>
                    </a:solidFill>
                  </a:tcPr>
                </a:tc>
              </a:tr>
              <a:tr h="2353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6г.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71625"/>
            <a:ext cx="8351837" cy="50974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соответствии с Порядком проведения государственной итоговой аттестации по образовательным программам среднего профессионального образования (приказ от 16 августа 2013г. № 968 Минобрнауки России);</a:t>
            </a:r>
          </a:p>
          <a:p>
            <a:pPr marL="0" indent="0" algn="just">
              <a:buFontTx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Порядком проведения государственной итоговой аттестации по образовательным программам высшего образования - программам бакалавриата, программам специалитета, программам магистратуры (приказ от 29 июня 2015г. № 636 Минобрнауки России);</a:t>
            </a:r>
          </a:p>
          <a:p>
            <a:pPr marL="0" indent="0" algn="just">
              <a:buFontTx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Порядком проведения государственной итоговой аттестации по образовательным программам высшего образования – программам подготовки научно-педагогических кадров в аспирантуре (адъюктуре), программам ординатуры, программам ассистентуры - стажировки (приказ от 18 марта 2016г. № 227 Минобрнауки России) завершилась государственная итоговая аттестация выпускников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Академии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направлениям подготовки и специальностям в 2025-2026 учебном году</a:t>
            </a:r>
          </a:p>
          <a:p>
            <a:pPr marL="0" indent="0" algn="just">
              <a:buFontTx/>
              <a:buNone/>
              <a:defRPr/>
            </a:pP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  <a:defRPr/>
            </a:pPr>
            <a:endParaRPr lang="ru-RU" alt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FontTx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buFontTx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1800" dirty="0" smtClean="0">
              <a:latin typeface="Times New Roman" pitchFamily="18" charset="0"/>
            </a:endParaRPr>
          </a:p>
        </p:txBody>
      </p:sp>
      <p:sp>
        <p:nvSpPr>
          <p:cNvPr id="3075" name="Заголовок 3"/>
          <p:cNvSpPr>
            <a:spLocks noGrp="1"/>
          </p:cNvSpPr>
          <p:nvPr>
            <p:ph type="title"/>
          </p:nvPr>
        </p:nvSpPr>
        <p:spPr>
          <a:xfrm>
            <a:off x="428625" y="714375"/>
            <a:ext cx="8351838" cy="857250"/>
          </a:xfrm>
        </p:spPr>
        <p:txBody>
          <a:bodyPr/>
          <a:lstStyle/>
          <a:p>
            <a:r>
              <a:rPr lang="ru-RU" altLang="ru-RU" sz="2400" b="1" i="1" dirty="0" smtClean="0">
                <a:solidFill>
                  <a:srgbClr val="0070C0"/>
                </a:solidFill>
              </a:rPr>
              <a:t/>
            </a:r>
            <a:br>
              <a:rPr lang="ru-RU" altLang="ru-RU" sz="2400" b="1" i="1" dirty="0" smtClean="0">
                <a:solidFill>
                  <a:srgbClr val="0070C0"/>
                </a:solidFill>
              </a:rPr>
            </a:br>
            <a:r>
              <a:rPr lang="ru-RU" altLang="ru-RU" sz="2400" b="1" i="1" dirty="0" smtClean="0">
                <a:solidFill>
                  <a:srgbClr val="0070C0"/>
                </a:solidFill>
              </a:rPr>
              <a:t/>
            </a:r>
            <a:br>
              <a:rPr lang="ru-RU" altLang="ru-RU" sz="2400" b="1" i="1" dirty="0" smtClean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РЕЗУЛЬТАТЫ ГОСУДАРСТВЕННОЙ ИТОГОВОЙ АТТЕСТАЦИИ ВЫПУСКНИКОВ в 2025-2026 уч. году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25"/>
            <a:ext cx="9144000" cy="63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 advAuto="10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00063" y="357166"/>
            <a:ext cx="8358187" cy="35719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РЕЗУЛЬТАТЫ ГОСУДАРСТВЕННОЙ ИТОГОВОЙ АТТЕСТАЦИИ в 2025-2026  учебном году</a:t>
            </a:r>
            <a:b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СРЕДНЕЕ ПРОФЕССИОНАЛЬНОЕ ОБРАЗОВАНИЕ</a:t>
            </a:r>
            <a:endParaRPr lang="ru-RU" sz="1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816807"/>
              </p:ext>
            </p:extLst>
          </p:nvPr>
        </p:nvGraphicFramePr>
        <p:xfrm>
          <a:off x="500063" y="714356"/>
          <a:ext cx="8319865" cy="5937136"/>
        </p:xfrm>
        <a:graphic>
          <a:graphicData uri="http://schemas.openxmlformats.org/drawingml/2006/table">
            <a:tbl>
              <a:tblPr/>
              <a:tblGrid>
                <a:gridCol w="371529"/>
                <a:gridCol w="2835771"/>
                <a:gridCol w="432048"/>
                <a:gridCol w="432048"/>
                <a:gridCol w="360040"/>
                <a:gridCol w="360040"/>
                <a:gridCol w="432048"/>
                <a:gridCol w="432048"/>
                <a:gridCol w="432048"/>
                <a:gridCol w="432048"/>
                <a:gridCol w="504056"/>
                <a:gridCol w="360040"/>
                <a:gridCol w="490266"/>
                <a:gridCol w="445835"/>
              </a:tblGrid>
              <a:tr h="14184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п/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специальность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обучения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выпускников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отпуск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ГИА</a:t>
                      </a:r>
                      <a:endParaRPr lang="ru-RU" sz="1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на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ГИА)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 ОФО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08.02.01 Строительство и эксплуатация зданий и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сооружений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09.02.07 Информационные системы и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программирование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12.02.10 Монтаж,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тех. обслуживание </a:t>
                      </a: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ремонт биотехнических и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мед. </a:t>
                      </a: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аппаратов и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13.02.07 Электроснабжение (по отраслям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15.02.13 Техническое обслуживание и ремонт систем вентиляции и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кондиционирования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23.02.07 Техническое обслуживание и ремонт двигателей систем и агрегатов автомобилей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33.02.01 Фармация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35.02.16 Эксплуатация и ремонт сельскохозяйственной техники и оборудования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38.02.01 Экономика и бухгалтерский учет (по отраслям)</a:t>
                      </a:r>
                      <a:endParaRPr lang="ru-RU" sz="1000" dirty="0"/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40.02.01 Право и организация социального обеспечения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43.02.12</a:t>
                      </a: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Технология эстетических услуг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43.02.17</a:t>
                      </a:r>
                      <a:r>
                        <a:rPr lang="ru-RU" sz="10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Технология индустрии красоты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54.02.01 Дизайн (по отраслям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518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r>
                        <a:rPr lang="ru-RU" sz="10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СПО: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8935" marR="38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139889"/>
              </p:ext>
            </p:extLst>
          </p:nvPr>
        </p:nvGraphicFramePr>
        <p:xfrm>
          <a:off x="428596" y="548678"/>
          <a:ext cx="8391876" cy="6217583"/>
        </p:xfrm>
        <a:graphic>
          <a:graphicData uri="http://schemas.openxmlformats.org/drawingml/2006/table">
            <a:tbl>
              <a:tblPr/>
              <a:tblGrid>
                <a:gridCol w="361719"/>
                <a:gridCol w="2821407"/>
                <a:gridCol w="434063"/>
                <a:gridCol w="432908"/>
                <a:gridCol w="437526"/>
                <a:gridCol w="364605"/>
                <a:gridCol w="364605"/>
                <a:gridCol w="510447"/>
                <a:gridCol w="364605"/>
                <a:gridCol w="364605"/>
                <a:gridCol w="364605"/>
                <a:gridCol w="364605"/>
                <a:gridCol w="471737"/>
                <a:gridCol w="366960"/>
                <a:gridCol w="367479"/>
              </a:tblGrid>
              <a:tr h="1659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п/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специальность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ИА</a:t>
                      </a:r>
                      <a:endParaRPr lang="ru-RU" sz="8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  <a:endParaRPr lang="ru-RU" sz="1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ГИА)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ОФО/ОЗФО//ЗФО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50">
                <a:tc gridSpan="1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АГРАРНЫЙ ИНСТИТУТ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35.03.01 Лесное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дело «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ЛесД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35.03.04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Агрономия «Плодоовощеводство»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35.03.06  Агроинженерия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«ТСвАПК»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35.03.07 ТППс/хП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«ТППс/хП»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ОФО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36.05.01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Ветеринария «Ветеринария»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АИ ОФО/ЗФО: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 / 92%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1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ИНСТИТУТ ЦИФРОВЫХ ТЕХНОЛОГИЙ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01.03.02 Прикладная математика и информатика «ПМиИ»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01.03.04 Прикладная математика «ПМ»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09.03.03 Прикладная информатика «ПИЮ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09.03.03 Прикладная информатика «ПИЭ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09.03.04 Программная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инженерия «ПрИ»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09.04.03 Прикладная информатика «МПИ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96887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96887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737">
                <a:tc gridSpan="3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ЦТ ОФО/ЗФО: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96887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154 / 99%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86808" cy="262382"/>
          </a:xfrm>
        </p:spPr>
        <p:txBody>
          <a:bodyPr/>
          <a:lstStyle/>
          <a:p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ВЫСШЕЕ ОБРАЗОВАНИЕ</a:t>
            </a:r>
            <a:b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10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00063" y="357166"/>
            <a:ext cx="8358187" cy="21431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ИНЖЕНЕРНЫЙ ИНСТИТУТ</a:t>
            </a:r>
            <a:endParaRPr lang="ru-RU" sz="10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662737"/>
              </p:ext>
            </p:extLst>
          </p:nvPr>
        </p:nvGraphicFramePr>
        <p:xfrm>
          <a:off x="395536" y="660183"/>
          <a:ext cx="8462714" cy="5937170"/>
        </p:xfrm>
        <a:graphic>
          <a:graphicData uri="http://schemas.openxmlformats.org/drawingml/2006/table">
            <a:tbl>
              <a:tblPr/>
              <a:tblGrid>
                <a:gridCol w="364771"/>
                <a:gridCol w="2893147"/>
                <a:gridCol w="462758"/>
                <a:gridCol w="364772"/>
                <a:gridCol w="364772"/>
                <a:gridCol w="457150"/>
                <a:gridCol w="439466"/>
                <a:gridCol w="439466"/>
                <a:gridCol w="439466"/>
                <a:gridCol w="366222"/>
                <a:gridCol w="366222"/>
                <a:gridCol w="341193"/>
                <a:gridCol w="387952"/>
                <a:gridCol w="387405"/>
                <a:gridCol w="387952"/>
              </a:tblGrid>
              <a:tr h="16714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п/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специальность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обучения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выпускников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 отпуск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ГИА)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ОФООЗФО//ЗФО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0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08.03.01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Строительство «ПГС»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13.03.01 Электроэнергетика и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электротехника «ЭС»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2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08.04.01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Строительство «ПГС»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800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800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947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ИИ ОФО/ЗФО: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 / 99%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47">
                <a:tc gridSpan="1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ИНСТИТУТ ЭКОНОМИКИ И УПРАВЛЕНИЯ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38.03.01 Экономика «ФиУ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38.04.01 Экономика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«МУБА»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38.04.01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Экономика «МЭиФ»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51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258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322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544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ЭиУ ОФО/ОЗФО/ЗФО: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 / 100%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7544" y="390280"/>
            <a:ext cx="8358187" cy="28575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b="1" dirty="0" smtClean="0">
                <a:latin typeface="Times New Roman"/>
                <a:ea typeface="Times New Roman"/>
                <a:cs typeface="Times New Roman"/>
              </a:rPr>
              <a:t>МЕДИЦИНСКИЙ ИНСТИТУТ</a:t>
            </a:r>
            <a:endParaRPr lang="ru-RU" sz="1000" dirty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9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46619"/>
              </p:ext>
            </p:extLst>
          </p:nvPr>
        </p:nvGraphicFramePr>
        <p:xfrm>
          <a:off x="428598" y="714355"/>
          <a:ext cx="8429651" cy="5972526"/>
        </p:xfrm>
        <a:graphic>
          <a:graphicData uri="http://schemas.openxmlformats.org/drawingml/2006/table">
            <a:tbl>
              <a:tblPr/>
              <a:tblGrid>
                <a:gridCol w="363347"/>
                <a:gridCol w="2881847"/>
                <a:gridCol w="463290"/>
                <a:gridCol w="463834"/>
                <a:gridCol w="310675"/>
                <a:gridCol w="391079"/>
                <a:gridCol w="439495"/>
                <a:gridCol w="439495"/>
                <a:gridCol w="439495"/>
                <a:gridCol w="366246"/>
                <a:gridCol w="401412"/>
                <a:gridCol w="310675"/>
                <a:gridCol w="386435"/>
                <a:gridCol w="385891"/>
                <a:gridCol w="386435"/>
              </a:tblGrid>
              <a:tr h="169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п/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специальность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Председатель ГИА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обучения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ГИА)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ОФО/ОЗФО/ЗФО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30.05.03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Медицинская кибернетика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31.05.01 Лечебное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дело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31.05.01 Лечебное дело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(ИО)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31.05.02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Педиатрия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31.05.03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Стоматология «Стоматология»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98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МИ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739005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107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305/ 100%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888">
                <a:tc gridSpan="1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ЮРИДИЧЕСКИЙ ИНСТИТУТ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956" marR="399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40.03.01 Юриспруденция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«Юриспруденция»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40.04.01 Юриспруденция «АВПУЗ»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40.04.01 Юриспруденция «ГПО:ТиП»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40.05.02 Правоохранительная деятельность «АД»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8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40.05.02 Правоохранительная деятельность «ОРД»</a:t>
                      </a:r>
                      <a:endParaRPr lang="ru-RU" sz="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87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47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592" marR="3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59">
                <a:tc grid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ЮИ ОФО//ЗФО: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137 / 97%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00063" y="428604"/>
            <a:ext cx="8358187" cy="28575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ИНСТИТУТ ДИЗАЙНА И ЛИНГВИСТИКИ</a:t>
            </a:r>
            <a:endParaRPr lang="ru-RU" sz="1000" dirty="0">
              <a:solidFill>
                <a:schemeClr val="tx1"/>
              </a:solidFill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355078"/>
              </p:ext>
            </p:extLst>
          </p:nvPr>
        </p:nvGraphicFramePr>
        <p:xfrm>
          <a:off x="395535" y="714356"/>
          <a:ext cx="8462715" cy="5963446"/>
        </p:xfrm>
        <a:graphic>
          <a:graphicData uri="http://schemas.openxmlformats.org/drawingml/2006/table">
            <a:tbl>
              <a:tblPr/>
              <a:tblGrid>
                <a:gridCol w="361933"/>
                <a:gridCol w="1501645"/>
                <a:gridCol w="510752"/>
                <a:gridCol w="437788"/>
                <a:gridCol w="420461"/>
                <a:gridCol w="90291"/>
                <a:gridCol w="371199"/>
                <a:gridCol w="212519"/>
                <a:gridCol w="249512"/>
                <a:gridCol w="309468"/>
                <a:gridCol w="97701"/>
                <a:gridCol w="364824"/>
                <a:gridCol w="231878"/>
                <a:gridCol w="132945"/>
                <a:gridCol w="437788"/>
                <a:gridCol w="437788"/>
                <a:gridCol w="218893"/>
                <a:gridCol w="145929"/>
                <a:gridCol w="364824"/>
                <a:gridCol w="364824"/>
                <a:gridCol w="145929"/>
                <a:gridCol w="218678"/>
                <a:gridCol w="292074"/>
                <a:gridCol w="92317"/>
                <a:gridCol w="450755"/>
              </a:tblGrid>
              <a:tr h="1562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п/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специальность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обучения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ГИА)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ОФО/ОЗФО/ЗФО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45.03.02 Лингвистика «ПиП»</a:t>
                      </a:r>
                      <a:endParaRPr lang="ru-RU" sz="1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54.03.01  Дизайн «ДК»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54.03.01  Дизайн «ДС» 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54">
                <a:tc gridSpan="7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ОФО: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17">
                <a:tc gridSpan="7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ОЗФО: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54">
                <a:tc gridSpan="7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ДиЛ ОФО/ОЗФО: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 / 97%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864">
                <a:tc gridSpan="2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ВЫСШЕЕ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ОБРАЗОВАНИЕ 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307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обучения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</a:p>
                  </a:txBody>
                  <a:tcPr marL="42613" marR="42613" marT="0" marB="0" vert="vert27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 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на ГИА)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 </a:t>
                      </a:r>
                      <a:r>
                        <a:rPr lang="ru-RU" sz="9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ОФО/ОЗФО//ОЗФО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209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ОФО: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638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147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120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ОЗФО: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579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ЗФО: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166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158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620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ВО: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857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848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349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319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37,6%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20,5%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842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00063" y="428604"/>
            <a:ext cx="8358187" cy="428628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altLang="ru-RU" sz="1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ПОДГОТОВКА КАДРОВ ВЫСШЕЙ КВАЛИФИКАЦИИ</a:t>
            </a:r>
            <a:br>
              <a:rPr lang="ru-RU" altLang="ru-RU" sz="1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Ординатура</a:t>
            </a:r>
            <a: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000" dirty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45806"/>
              </p:ext>
            </p:extLst>
          </p:nvPr>
        </p:nvGraphicFramePr>
        <p:xfrm>
          <a:off x="428593" y="928667"/>
          <a:ext cx="8429653" cy="5549830"/>
        </p:xfrm>
        <a:graphic>
          <a:graphicData uri="http://schemas.openxmlformats.org/drawingml/2006/table">
            <a:tbl>
              <a:tblPr/>
              <a:tblGrid>
                <a:gridCol w="384208"/>
                <a:gridCol w="2972730"/>
                <a:gridCol w="516146"/>
                <a:gridCol w="488243"/>
                <a:gridCol w="439495"/>
                <a:gridCol w="439495"/>
                <a:gridCol w="439495"/>
                <a:gridCol w="471557"/>
                <a:gridCol w="379714"/>
                <a:gridCol w="379714"/>
                <a:gridCol w="379714"/>
                <a:gridCol w="379714"/>
                <a:gridCol w="379714"/>
                <a:gridCol w="379714"/>
              </a:tblGrid>
              <a:tr h="1849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п/</a:t>
                      </a:r>
                      <a:r>
                        <a:rPr lang="ru-RU" sz="10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Направление подготовки/ </a:t>
                      </a: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специальность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обучения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 (н/я на ГИА)</a:t>
                      </a: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 ОФО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38.08.01 Акушерство и гинекология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31.08.02 Анестезиология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- реаниматология</a:t>
                      </a:r>
                      <a:endParaRPr lang="ru-RU" sz="1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31.08.19 Педиатрия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31.08.28 Гастроэнтерология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31.08.32 Дерматовенерология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31.08.36 Кардиология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31.08.42 Неврология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31.08.49 Терапия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31.08.57 Онкология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31.08.58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Оториноларингология</a:t>
                      </a:r>
                      <a:endParaRPr lang="ru-RU" sz="1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31.08.67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Хирургия</a:t>
                      </a:r>
                      <a:endParaRPr lang="ru-RU" sz="1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31.08.73 Стоматология терапевтическая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1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31.08.77 Ортодонтия</a:t>
                      </a: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601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ординатура: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ОФО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515" marR="425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28597" y="571480"/>
            <a:ext cx="8286807" cy="500066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РЕЗУЛЬТАТЫ ГОСУДАРСТВЕННОЙ ИТОГОЙ АТТЕСТАЦИИ  2025-2026 учебный год</a:t>
            </a:r>
            <a:endParaRPr lang="ru-RU" sz="1200" b="1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628683"/>
              </p:ext>
            </p:extLst>
          </p:nvPr>
        </p:nvGraphicFramePr>
        <p:xfrm>
          <a:off x="428600" y="1071546"/>
          <a:ext cx="8391871" cy="5453797"/>
        </p:xfrm>
        <a:graphic>
          <a:graphicData uri="http://schemas.openxmlformats.org/drawingml/2006/table">
            <a:tbl>
              <a:tblPr/>
              <a:tblGrid>
                <a:gridCol w="2180479"/>
                <a:gridCol w="856745"/>
                <a:gridCol w="499767"/>
                <a:gridCol w="499767"/>
                <a:gridCol w="499767"/>
                <a:gridCol w="499767"/>
                <a:gridCol w="499767"/>
                <a:gridCol w="499767"/>
                <a:gridCol w="499767"/>
                <a:gridCol w="499767"/>
                <a:gridCol w="428372"/>
                <a:gridCol w="428372"/>
                <a:gridCol w="499767"/>
              </a:tblGrid>
              <a:tr h="27522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образовательных программ 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Председателей ГЭК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Форма обучения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выпускников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Академический отпуск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 допущены на ГИА</a:t>
                      </a:r>
                      <a:endParaRPr lang="ru-RU" sz="1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Перенос ГИА</a:t>
                      </a:r>
                      <a:endParaRPr lang="ru-RU" sz="1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Допущены </a:t>
                      </a: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ГИА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Отлично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Хорошо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Неудовлетворительно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Отчислены (н/я на ГИА)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выпуск 2025-2026 учебный год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662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по АКАДЕМИИ ОП: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 -13;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бакалавриат - 16;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магистратура - 6;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специалитет - 8;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ординатура - 13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 Председателя ГЭК: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12; ВО – 19;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Ординатура – 11</a:t>
                      </a:r>
                      <a:endParaRPr lang="ru-RU" sz="10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докторов наук, профессоров,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представителя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работодателей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СПО: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3466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ВО: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98,9%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37,6%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20,5%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842/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623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Ординатура: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08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по Академии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1354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0,5%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1345/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99,3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635/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47,2%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496/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36,8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208/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15,5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1339/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98,9%</a:t>
                      </a:r>
                    </a:p>
                  </a:txBody>
                  <a:tcPr marL="42613" marR="426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28597" y="500042"/>
            <a:ext cx="8286807" cy="35719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ВЫПУСК 2025-2026 учебный год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420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895412"/>
              </p:ext>
            </p:extLst>
          </p:nvPr>
        </p:nvGraphicFramePr>
        <p:xfrm>
          <a:off x="428594" y="857233"/>
          <a:ext cx="8463885" cy="5850720"/>
        </p:xfrm>
        <a:graphic>
          <a:graphicData uri="http://schemas.openxmlformats.org/drawingml/2006/table">
            <a:tbl>
              <a:tblPr/>
              <a:tblGrid>
                <a:gridCol w="324456"/>
                <a:gridCol w="2594125"/>
                <a:gridCol w="1459290"/>
                <a:gridCol w="1349711"/>
                <a:gridCol w="1368152"/>
                <a:gridCol w="1368151"/>
              </a:tblGrid>
              <a:tr h="485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п/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Институты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(отделения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вып-ков ОФО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вып-ков ОЗФО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вып-ков ЗФО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 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вып-ков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71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СРЕДНЕЕ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ПРОФЕССИОНАЛЬНОЕ ОБРАЗОВАНИЕ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Управления и права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Проектирования и приборостроения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Информационных технологий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Технологическое 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88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СПО: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438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438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42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ВЫСШЕЕ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ОБРАЗОВАНИЕ (бакалавриат, магистратура, специалитет)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Аграрный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71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Цифровых технологий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Инженерный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48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70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Экономики и управления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Медицинский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305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305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Юридический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Дизайна и лингвистики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ВО: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632 /  75%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52 / 6,2%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158 / 18,8%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842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99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ПОДГОТОВКА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КАДРОВ ВЫСШЕЙ КВАЛИФИКАЦИИ (ординатура)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2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0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Медицинский 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ОРД.:</a:t>
                      </a:r>
                      <a:endParaRPr lang="ru-RU" sz="1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59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59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2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АКАДЕМИИ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03" marR="42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1129 / 84,3%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52 / 3,8%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158 / 11,9%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1339 / 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2203" marR="4220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42938" y="928670"/>
            <a:ext cx="8215312" cy="4857784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УТВЕРЖДЕНИЕ ОТЧЕТОВ 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0070C0"/>
                </a:solidFill>
              </a:rPr>
              <a:t>ПРЕДСЕДАТЕЛЕЙ ГОСУДАРСТВЕННЫХ ЭКЗАМЕНАЦИОННЫХ КОМИССИЙ 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0070C0"/>
                </a:solidFill>
              </a:rPr>
              <a:t>ПО СПЕЦИАЛЬНОСТЯМ И НАПРАВЛЕНИЯМ ПОДГОТОВКИ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r>
              <a:rPr lang="ru-RU" sz="2800" b="1" i="1" dirty="0" smtClean="0">
                <a:solidFill>
                  <a:srgbClr val="0070C0"/>
                </a:solidFill>
              </a:rPr>
              <a:t>2025 - 2026 уч. год </a:t>
            </a:r>
            <a:br>
              <a:rPr lang="ru-RU" sz="2800" b="1" i="1" dirty="0" smtClean="0">
                <a:solidFill>
                  <a:srgbClr val="0070C0"/>
                </a:solidFill>
              </a:rPr>
            </a:br>
            <a:endParaRPr lang="ru-RU" alt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643998" cy="5786478"/>
          </a:xfrm>
        </p:spPr>
        <p:txBody>
          <a:bodyPr anchor="t"/>
          <a:lstStyle/>
          <a:p>
            <a:pPr lvl="0" eaLnBrk="1" hangingPunct="1">
              <a:lnSpc>
                <a:spcPct val="150000"/>
              </a:lnSpc>
              <a:tabLst>
                <a:tab pos="590550" algn="l"/>
              </a:tabLst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УТВЕРДИТЬ ОТЧЕТЫ ПРЕДСЕДАТЕЛЕЙ ГОСУДАРСТВЕННЫХ ЭКЗАМЕНАЦИОННЫХ КОМИССИЙ ПО СПЕЦИАЛЬНОСТЯМ И НАПРАВЛЕНИЯМ ПОДГОТОВКИ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2025-2026 учебный год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СРЕДНЕЕ ПРОФЕССИОНАЛЬНОЕ ОБРАЗОВАНИЕ – 13 ОТЧЕТОВ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ВЫСШЕЕ ОБРАЗОВАНИЕ – 42 ОТЧЕТА 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КАДРОВ ВЫСШЕЙ КВАЛИФИКАЦИИ (ОРДИНАТУРА) – 13 ОТЧЕТОВ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ПО АКАДЕМИИ – 68 ОТЧЕТОВ ПРЕДСЕДАТЕЛЕЙ ГЭК</a:t>
            </a: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764704"/>
            <a:ext cx="8501122" cy="5879006"/>
          </a:xfrm>
        </p:spPr>
        <p:txBody>
          <a:bodyPr/>
          <a:lstStyle/>
          <a:p>
            <a:pPr algn="l" eaLnBrk="1" fontAlgn="ctr" hangingPunct="1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СРЕДНЕЕ ПРОФЕССИОНАЛЬНОЕ ОБРАЗОВАНИЕ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ОТДЕЛЕНИЕ ПРОЕКТИРОВАНИЯ И ПРИБОРОСТРОЕНИЯ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08.02.01 Строительство и эксплуатация зданий и сооружений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(Чичханчиев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Назир Биясланович, генеральный директор ООО «Инжиниринг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12.02.10 Монтаж, техническое обслуживание и ремонт биотехнических и медицинских аппаратов и систем (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Чурсинов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Александр Александрович, инженер ООО «Б.Браун Авитум Руссланд Клиникс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».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ОТДЕЛЕНИЕ ИНФОРМАЦИОННЫХ ТЕХНОЛОГИЙ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09.02.07 Информационные системы и программирование (Аджиев Солтан Борисович, и.о. начальника отдела информационных технологий, автоматизации и метрологии АО «НК «Роснефть – Карачаево-Черкесскнефтепродукт»).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ТЕХНОЛОГИЧЕСКОЕ ОТДЕЛЕНИЕ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13.02.07 Электроснабжение  (по отраслям)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Хабаров Александр Викторович, начальник службы технической эксплуатации и организации ремонтов Филиала ПАО «Россети Северный Кавказ»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КЧР);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15.02.13 Техническое обслуживания и ремонт систем вентиляции и кондиционирования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Потькалов Игорь Михайлович, технический директор АО «Каскад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 21.02.05 Земельно-имущественные отношения (Збарская Татьяна Петровна, генеральный директор ООО «Глобус - 1»);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23.02.07 Техническое обслуживание и ремонт двигателей, систем и агрегатов автомобилей (Гогов Азамат Ануарбиевич,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инженер-механик ООО ИСК «Кубанское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35.02.16 Эксплуатация и ремонт сельскохозяйственной техники и оборудования (Байрамкулов Альберт Умарович, генеральный директор ООО «Фортуна»).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ОТДЕЛЕНИЕ УПРАВЛЕНИЯ И ПРАВА</a:t>
            </a:r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33.02.01 Фармация (Джашеева Мина Сапаровна, директор ИП «Джашеева М.С.»);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38.02.01 Экономика и бухгалтерский учет (по отраслям)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Бавижева Асият Зунелевна, главный бухгалтер АО «ЧЗРТИ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»);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38.02.04 Коммерция (по отраслям) (Катчиева Нюрхан Алиевна, директор АО «Тандер»);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40.02.01 Право и организация социального обеспечения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Катчиев Артур Аликович, начальник юридического отдела ГУ – ОФПиСС РФ по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КЧР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54.02.01 Дизайн (по отраслям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Напшева Марят Хасановна, директор ИП Бюро архитектуры и дизайна «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DESAR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»).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ИТОГО ПО ПРОГРАММАМ СПО - 13 ОТЧЕТОВ </a:t>
            </a:r>
            <a: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501122" cy="6120680"/>
          </a:xfrm>
        </p:spPr>
        <p:txBody>
          <a:bodyPr anchor="t"/>
          <a:lstStyle/>
          <a:p>
            <a:pPr algn="l" eaLnBrk="1" fontAlgn="ctr" hangingPunct="1"/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ВЫСШЕЕ ОБРАЗОВАНИЕ – БАКАЛАРИАТ, МАГИСТРАТУРА, СПЕЦИАЛИТЕТ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АГРАРНЫЙ ИНСТИТУТ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1. 35.03.01 Лесное дело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направленность (профиль) «Лесное дело»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(Текеев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Джамал Кемалович, к.б.н., заместитель директора по научной работе ФГБУ «Тебердинский национальный парк» Карачаево-Черкесской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Республики); 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35.03.04 Агрономия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направленность (профиль) «Плодоовощеводство»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(Хачиров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Салис Ханбалиевич, начальник Карачаево-Черкесского филиала ФГБУ «Государственная комиссия по испытанию и охране селекционных достижений»);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35.03.06 Агроинженерия направленность (профиль) «Технический сервис в агропромышленном комплексе»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Проноза Владимир Алексеевич, заведующий тракторным парком ООО фирма «Хаммер»);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4. 35.03.07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и переработки с/х продукции направленность (профиль) Технология производства и переработки с/х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(Хачиров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Салис Ханбалиевич, начальник Карачаево-Черкесского филиала ФГБУ «Государственная комиссия по испытанию и охране селекционных достижений»);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36.05.01 Ветеринария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(профиль) «Ветеринария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(Киреев Иван Валентинович,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д.б.н.,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«Терапия и фармакология» ФГБОУ ВО «Ставропольский государственный аграрный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университет).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ИНСТИТУТ 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ЦИФРОВЫХ ТЕХНОЛОГИЙ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01.03.02 Прикладная математика и информатика направленность (профиль) «Прикладная математика и информатика» (Псху Арсен Владимирович, д.ф.-м.н., доцент, директор Института прикладной математики и автоматизации - филиал ФГБНУ «Федеральный научный центр «Кабардино-Балкарский научный центр Российской Академии наук»»);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01.03.04 Прикладная математика направленность (профиль) «Прикладная математика» (Псху Арсен Владимирович, д.ф.-м.н., доцент, директор Института прикладной математики и автоматизации - филиал ФГБНУ «Федеральный научный центр «Кабардино-Балкарский научный центр Российской Академии наук»»);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09.03.03 Прикладная информатика направленность (профиль) «Прикладная информатика в юриспруденции» (Грибкин Андрей Владимирович, заместитель министра цифрового развития КЧР);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09.03.03 Прикладная информатика направленность (профиль) «Прикладная информатика в экономике» (Грибкин Андрей Владимирович, заместитель министра цифрового развития КЧР;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09.03.04 Программная инженерия направленность (профиль) «Программная инженерия» (Грибкин Андрей Владимирович, заместитель министра цифрового развития КЧР);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09.04.03 Прикладная информатика направленность (профиль) «Прикладная информатика в экономике и управлении»  (Тебуева Фариза Биляловна, д.ф.-м.н., доцент, профессор кафедры «Вычислительная математика и кибернетика» ФГАОУ ВО «Северо-Кавказский федеральный университет»).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620688"/>
            <a:ext cx="8501122" cy="6023022"/>
          </a:xfrm>
        </p:spPr>
        <p:txBody>
          <a:bodyPr anchor="t"/>
          <a:lstStyle/>
          <a:p>
            <a:pPr algn="l" eaLnBrk="1" fontAlgn="ctr" hangingPunct="1"/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ИНЖЕНЕРНЫЙ 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ИНСТИТУТ</a:t>
            </a:r>
            <a:b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08.03.01 Строительство направленность (профиль) «Промышленное и гражданское строительство»  (Узденов Рашид Юсуфович, министр строительства и жилищно-коммунального хозяйства КЧР);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13.03.02 Электроэнергетика и электротехника направленность (профиль) «Электроснабжение» (Хубиев Хыйса Якубович, заместитель главного инженера по Оперативно-технологическому и ситуационному управлению филиала ПАО «Россети Северный Кавказ» - «Карачаево-Черкесскэнерго»);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3.  08.04.01 Строительство направленность (профиль) «Промышленное и гражданское строительство»(Узденов Рашид Юсуфович, министр строительства и жилищно-коммунального хозяйства КЧР).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ИНСТИТУТ 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ЭКОНОМИКИ И УПРАВЛЕНИЯ</a:t>
            </a:r>
            <a:b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38.03.01 Экономика направленность (профиль) «Финансы и учет»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Нагоев Алим Бесланович, д.э.н., профессор кафедры «Менеджмент и маркетинг» ФГБОУ ВО «Кабардино-Балкарский государственный университет им.Х.М.Бербекова»);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38.04.01 Экономика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(профиль) «Учет и бизнес – аналитика в цифровой экономике и управлении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» 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Белоусов Анатолий Иванович, д.э.н., профессор кафедры «Цифровые бизнес - технологии и системы учета» ФГАОУ ВО «Северо-Кавказский федеральный университет»);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3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38.04.01 Экономика направленность (профиль) «Экономика и финансы»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Нагоев Алим Бесланович, д.э.н., профессор кафедры «Менеджмент и маркетинг» ФГБОУ ВО «Кабардино-Балкарский государственный университет им.Х.М.Бербекова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»).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МЕДИЦИНСКИЙ </a:t>
            </a:r>
            <a:r>
              <a:rPr lang="ru-RU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ИНСТИТУТ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30.05.01 Медицинская кибернетика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</a:t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31.05.01 Лечебное дело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</a:t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31.05.02 Педиатрия 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</a:t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31.05.03 Стоматология направленность (профиль) «Стоматология» (Расулов 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РФ).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4126824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620688"/>
            <a:ext cx="8501122" cy="6120680"/>
          </a:xfrm>
        </p:spPr>
        <p:txBody>
          <a:bodyPr/>
          <a:lstStyle/>
          <a:p>
            <a:pPr algn="l" eaLnBrk="1" fontAlgn="ctr" hangingPunct="1"/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ЮРИДИЧЕСКИЙ ИНСТИТУТ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1. 40.03.01 Юриспруденция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(профиль) «Юриспруденция»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(Кубанов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Руслан Борисович, Президент Адвокатской палаты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КЧР);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40.04.01 Юриспруденция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(профиль) «Актуальные вопросы правоприменения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уголовного законодательства»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Кубанов Руслан Борисович, Президент Адвокатской палаты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КЧР);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40.04.01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Юриспруденция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(профиль) «Гражданско-правовые отношения: теория и практика»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40.05.02 Правоохранительная деятельность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«Административная деятельность»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(Кубанов Руслан Борисович, Президент Адвокатской палаты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КЧР);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40.05.02 Правоохранительная деятельность специализация «Оперативно-разыскная деятельность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(Кубанов Руслан Борисович, Президент Адвокатской палаты КЧР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ИНСТИТУТ ДИЗАЙНА И ЛИНГВИСТИКИ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45.03.02 Лингвистика направленность (профиль) «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и переводоведение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(Акопянц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Арега Михайловна,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д.п.н.,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профессор, заведующий кафедрой «Теоретическая лингвистика и практика межкультурного общения» ФГБОУ ВО «Пятигорский государственный университет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54.03.01 Дизайн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 (профиль) «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костюма»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Бердник Татьяна Олеговна, к.ф.н., профессор, заведующий кафедрой «Дизайн» ФГБОУ ВО «Донской государственный технический университет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54.03.01 Дизайн направленность (профиль) «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среды»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(Бердник Татьяна Олеговна, к.ф.н., профессор, заведующий кафедрой «Дизайн» ФГБОУ ВО «Донской государственный технический университет»).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ИТОГО ПО ПРОГРАММАМ ВО – 42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ОТЧЕТА 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620688"/>
            <a:ext cx="8501122" cy="6120680"/>
          </a:xfrm>
        </p:spPr>
        <p:txBody>
          <a:bodyPr anchor="t"/>
          <a:lstStyle/>
          <a:p>
            <a:pPr algn="l" eaLnBrk="1" fontAlgn="ctr" hangingPunct="1"/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ПОДГОТОВКА КАДРОВ ВЫСШЕЙ КВАЛИФИКАЦИИ – ОРДИНАТУРА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1. 31.08.01 Акушерство и гинекология (Кипкеева Тамара Усмановна, заместитель министра здравоохранения КЧР);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31.08.02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Анестезиология-реаниматология 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31.08.19 Педиатрия </a:t>
            </a:r>
            <a:r>
              <a:rPr lang="ru-RU" sz="1200" dirty="0">
                <a:latin typeface="Times New Roman" panose="02020603050405020304" pitchFamily="18" charset="0"/>
                <a:cs typeface="Times New Roman" pitchFamily="18" charset="0"/>
              </a:rPr>
              <a:t>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31.08.28 Гастроэнтерология 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Павленко Владимир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Васильевич, д.м.н.,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кафедрой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«Пропедевтики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болезней» </a:t>
            </a:r>
            <a:r>
              <a:rPr lang="ru-RU" sz="1200" dirty="0">
                <a:latin typeface="Times New Roman" panose="02020603050405020304" pitchFamily="18" charset="0"/>
                <a:cs typeface="Times New Roman" pitchFamily="18" charset="0"/>
              </a:rPr>
              <a:t>ФГБОУ ВО «Ставропольский государственный медицинский университет» МЗ РФ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31.08.32 Дерматовенерология (Одинец Алексей Васильевич, д.м.н., доцент, заведующий кафедрой «Дерматовенерология и косметология с курсом ДПО»)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ФГБОУ ВО «Ставропольский государственный медицинский университет» МЗ РФ);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31.08.36 Кардиология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Рычин Сергей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Владимирович, д.м.н.,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заведующий отделением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«Кардиохирургия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пороков сердца» ФГБУ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«Национальный медицинский исследовательский центр сердечно-сосудистой хирургии имени А.Н. Бакулева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31.08.42 Неврология (Карпов Сергей Михайлович, д.м.н., профессор, заведующий кафедрой «Неврология, нейрохирургия и медицинская генетика»)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«Ставропольский государственный медицинский университет» МЗ РФ);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31.08.49 Терапия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Павленко Владимир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Васильевич, д.м.н., профессор,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кафедрой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«Пропедевтики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болезней»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ФГБОУ ВО «Ставропольский государственный медицинский университет» МЗ РФ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 31.08.57 Онкология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Койчуев Арсен Аскерович, д.м.н., доцент, заведующий кафедрой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«Онкология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лучевая терапия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курсом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ДПО»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«Ставропольский государственный медицинский университет» МЗ РФ);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31.08.58 Оториноларингология (Джамалудинов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Юнускади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Асхабалиевич, д.м.н.,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 кафедры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«Болезни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уха, горла и носа с усовершенствованием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врачей» ФГБОУ 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«Дагестанский государственный медицинский университет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МЗ РФ); </a:t>
            </a: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11. 31.08.67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31.08.73 Стоматология терапевтическая 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(Расулов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13.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31.08.77 Ортодонтия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Расулов 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ИТОГО ПО ПРОГРАММАМ ОРДИНАТУРЫ – 13 ОТЧЕТОВ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85720" y="928670"/>
            <a:ext cx="8643998" cy="4714908"/>
          </a:xfrm>
        </p:spPr>
        <p:txBody>
          <a:bodyPr/>
          <a:lstStyle/>
          <a:p>
            <a:pPr lvl="0" eaLnBrk="1" hangingPunct="1">
              <a:lnSpc>
                <a:spcPct val="150000"/>
              </a:lnSpc>
              <a:tabLst>
                <a:tab pos="590550" algn="l"/>
              </a:tabLst>
            </a:pP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stel">
  <a:themeElements>
    <a:clrScheme name="Pastel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astel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stel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aste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Pastel</Template>
  <TotalTime>51796</TotalTime>
  <Words>2524</Words>
  <Application>Microsoft Office PowerPoint</Application>
  <PresentationFormat>Экран (4:3)</PresentationFormat>
  <Paragraphs>1698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Pastel</vt:lpstr>
      <vt:lpstr>Презентация PowerPoint</vt:lpstr>
      <vt:lpstr>  РЕЗУЛЬТАТЫ ГОСУДАРСТВЕННОЙ ИТОГОВОЙ АТТЕСТАЦИИ ВЫПУСКНИКОВ в 2025-2026 уч. году  </vt:lpstr>
      <vt:lpstr>РЕЗУЛЬТАТЫ ГОСУДАРСТВЕННОЙ ИТОГОВОЙ АТТЕСТАЦИИ в 2025-2026  учебном году СРЕДНЕЕ ПРОФЕССИОНАЛЬНОЕ ОБРАЗОВАНИЕ</vt:lpstr>
      <vt:lpstr>   ВЫСШЕЕ ОБРАЗОВАНИЕ  </vt:lpstr>
      <vt:lpstr>ИНЖЕНЕРНЫЙ ИНСТИТУТ</vt:lpstr>
      <vt:lpstr>МЕДИЦИНСКИЙ ИНСТИТУТ</vt:lpstr>
      <vt:lpstr>ИНСТИТУТ ДИЗАЙНА И ЛИНГВИСТИКИ</vt:lpstr>
      <vt:lpstr> ПОДГОТОВКА КАДРОВ ВЫСШЕЙ КВАЛИФИКАЦИИ Ординатура </vt:lpstr>
      <vt:lpstr>РЕЗУЛЬТАТЫ ГОСУДАРСТВЕННОЙ ИТОГОЙ АТТЕСТАЦИИ  2025-2026 учебный год</vt:lpstr>
      <vt:lpstr>ВЫПУСК 2025-2026 учебный год</vt:lpstr>
      <vt:lpstr>УТВЕРЖДЕНИЕ ОТЧЕТОВ  ПРЕДСЕДАТЕЛЕЙ ГОСУДАРСТВЕННЫХ ЭКЗАМЕНАЦИОННЫХ КОМИССИЙ  ПО СПЕЦИАЛЬНОСТЯМ И НАПРАВЛЕНИЯМ ПОДГОТОВКИ 2025 - 2026 уч. год  </vt:lpstr>
      <vt:lpstr>УТВЕРДИТЬ ОТЧЕТЫ ПРЕДСЕДАТЕЛЕЙ ГОСУДАРСТВЕННЫХ ЭКЗАМЕНАЦИОННЫХ КОМИССИЙ ПО СПЕЦИАЛЬНОСТЯМ И НАПРАВЛЕНИЯМ ПОДГОТОВКИ  2025-2026 учебный год    СРЕДНЕЕ ПРОФЕССИОНАЛЬНОЕ ОБРАЗОВАНИЕ – 13 ОТЧЕТОВ ВЫСШЕЕ ОБРАЗОВАНИЕ – 42 ОТЧЕТА  ПОДГОТОВКА КАДРОВ ВЫСШЕЙ КВАЛИФИКАЦИИ (ОРДИНАТУРА) – 13 ОТЧЕТОВ  ВСЕГО ПО АКАДЕМИИ – 68 ОТЧЕТОВ ПРЕДСЕДАТЕЛЕЙ ГЭК</vt:lpstr>
      <vt:lpstr> СРЕДНЕЕ ПРОФЕССИОНАЛЬНОЕ ОБРАЗОВАНИЕ   ОТДЕЛЕНИЕ ПРОЕКТИРОВАНИЯ И ПРИБОРОСТРОЕНИЯ 1. 08.02.01 Строительство и эксплуатация зданий и сооружений (Чичханчиев Назир Биясланович, генеральный директор ООО «Инжиниринг»; 2. 12.02.10 Монтаж, техническое обслуживание и ремонт биотехнических и медицинских аппаратов и систем (Чурсинов Александр Александрович, инженер ООО «Б.Браун Авитум Руссланд Клиникс». ОТДЕЛЕНИЕ ИНФОРМАЦИОННЫХ ТЕХНОЛОГИЙ 1. 09.02.07 Информационные системы и программирование (Аджиев Солтан Борисович, и.о. начальника отдела информационных технологий, автоматизации и метрологии АО «НК «Роснефть – Карачаево-Черкесскнефтепродукт»). ТЕХНОЛОГИЧЕСКОЕ ОТДЕЛЕНИЕ 1. 13.02.07 Электроснабжение  (по отраслям) (Хабаров Александр Викторович, начальник службы технической эксплуатации и организации ремонтов Филиала ПАО «Россети Северный Кавказ» КЧР); 2. 15.02.13 Техническое обслуживания и ремонт систем вентиляции и кондиционирования (Потькалов Игорь Михайлович, технический директор АО «Каскад»; 3. 21.02.05 Земельно-имущественные отношения (Збарская Татьяна Петровна, генеральный директор ООО «Глобус - 1»); 4. 23.02.07 Техническое обслуживание и ремонт двигателей, систем и агрегатов автомобилей (Гогов Азамат Ануарбиевич, инженер-механик ООО ИСК «Кубанское»); 5. 35.02.16 Эксплуатация и ремонт сельскохозяйственной техники и оборудования (Байрамкулов Альберт Умарович, генеральный директор ООО «Фортуна»). ОТДЕЛЕНИЕ УПРАВЛЕНИЯ И ПРАВА 1. 33.02.01 Фармация (Джашеева Мина Сапаровна, директор ИП «Джашеева М.С.»); 2. 38.02.01 Экономика и бухгалтерский учет (по отраслям) (Бавижева Асият Зунелевна, главный бухгалтер АО «ЧЗРТИ»); 3. 38.02.04 Коммерция (по отраслям) (Катчиева Нюрхан Алиевна, директор АО «Тандер»); 4. 40.02.01 Право и организация социального обеспечения (Катчиев Артур Аликович, начальник юридического отдела ГУ – ОФПиСС РФ по КЧР); 5. 54.02.01 Дизайн (по отраслям) (Напшева Марят Хасановна, директор ИП Бюро архитектуры и дизайна «DESAR»).   ИТОГО ПО ПРОГРАММАМ СПО - 13 ОТЧЕТОВ   </vt:lpstr>
      <vt:lpstr> ВЫСШЕЕ ОБРАЗОВАНИЕ – БАКАЛАРИАТ, МАГИСТРАТУРА, СПЕЦИАЛИТЕТ  АГРАРНЫЙ ИНСТИТУТ 1. 35.03.01 Лесное дело направленность (профиль) «Лесное дело»(Текеев Джамал Кемалович, к.б.н., заместитель директора по научной работе ФГБУ «Тебердинский национальный парк» Карачаево-Черкесской Республики);  2. 35.03.04 Агрономия направленность (профиль) «Плодоовощеводство» (Хачиров Салис Ханбалиевич, начальник Карачаево-Черкесского филиала ФГБУ «Государственная комиссия по испытанию и охране селекционных достижений»); 3. 35.03.06 Агроинженерия направленность (профиль) «Технический сервис в агропромышленном комплексе»(Проноза Владимир Алексеевич, заведующий тракторным парком ООО фирма «Хаммер»); 4. 35.03.07 Технология производства и переработки с/х продукции направленность (профиль) Технология производства и переработки с/х продукции (Хачиров Салис Ханбалиевич, начальник Карачаево-Черкесского филиала ФГБУ «Государственная комиссия по испытанию и охране селекционных достижений»); 5. 36.05.01 Ветеринария направленность (профиль) «Ветеринария» (Киреев Иван Валентинович, д.б.н., профессор кафедры «Терапия и фармакология» ФГБОУ ВО «Ставропольский государственный аграрный университет).  ИНСТИТУТ ЦИФРОВЫХ ТЕХНОЛОГИЙ 1. 01.03.02 Прикладная математика и информатика направленность (профиль) «Прикладная математика и информатика» (Псху Арсен Владимирович, д.ф.-м.н., доцент, директор Института прикладной математики и автоматизации - филиал ФГБНУ «Федеральный научный центр «Кабардино-Балкарский научный центр Российской Академии наук»»); 2. 01.03.04 Прикладная математика направленность (профиль) «Прикладная математика» (Псху Арсен Владимирович, д.ф.-м.н., доцент, директор Института прикладной математики и автоматизации - филиал ФГБНУ «Федеральный научный центр «Кабардино-Балкарский научный центр Российской Академии наук»»); 3. 09.03.03 Прикладная информатика направленность (профиль) «Прикладная информатика в юриспруденции» (Грибкин Андрей Владимирович, заместитель министра цифрового развития КЧР); 4. 09.03.03 Прикладная информатика направленность (профиль) «Прикладная информатика в экономике» (Грибкин Андрей Владимирович, заместитель министра цифрового развития КЧР; 5. 09.03.04 Программная инженерия направленность (профиль) «Программная инженерия» (Грибкин Андрей Владимирович, заместитель министра цифрового развития КЧР); 6. 09.04.03 Прикладная информатика направленность (профиль) «Прикладная информатика в экономике и управлении»  (Тебуева Фариза Биляловна, д.ф.-м.н., доцент, профессор кафедры «Вычислительная математика и кибернетика» ФГАОУ ВО «Северо-Кавказский федеральный университет»).   </vt:lpstr>
      <vt:lpstr>ИНЖЕНЕРНЫЙ ИНСТИТУТ 1. 08.03.01 Строительство направленность (профиль) «Промышленное и гражданское строительство»  (Узденов Рашид Юсуфович, министр строительства и жилищно-коммунального хозяйства КЧР); 2. 13.03.02 Электроэнергетика и электротехника направленность (профиль) «Электроснабжение» (Хубиев Хыйса Якубович, заместитель главного инженера по Оперативно-технологическому и ситуационному управлению филиала ПАО «Россети Северный Кавказ» - «Карачаево-Черкесскэнерго»); 3.  08.04.01 Строительство направленность (профиль) «Промышленное и гражданское строительство»(Узденов Рашид Юсуфович, министр строительства и жилищно-коммунального хозяйства КЧР).  ИНСТИТУТ ЭКОНОМИКИ И УПРАВЛЕНИЯ 1. 38.03.01 Экономика направленность (профиль) «Финансы и учет» (Нагоев Алим Бесланович, д.э.н., профессор кафедры «Менеджмент и маркетинг» ФГБОУ ВО «Кабардино-Балкарский государственный университет им.Х.М.Бербекова»); 2. 38.04.01 Экономика  направленность (профиль) «Учет и бизнес – аналитика в цифровой экономике и управлении»  (Белоусов Анатолий Иванович, д.э.н., профессор кафедры «Цифровые бизнес - технологии и системы учета» ФГАОУ ВО «Северо-Кавказский федеральный университет»); 3. 38.04.01 Экономика направленность (профиль) «Экономика и финансы» (Нагоев Алим Бесланович, д.э.н., профессор кафедры «Менеджмент и маркетинг» ФГБОУ ВО «Кабардино-Балкарский государственный университет им.Х.М.Бербекова»).  МЕДИЦИНСКИЙ ИНСТИТУТ 1. 30.05.01 Медицинская кибернетика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 2. 31.05.01 Лечебное дело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 3. 31.05.02 Педиатрия 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 4. 31.05.03 Стоматология направленность (профиль) «Стоматология» (Расулов 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РФ). </vt:lpstr>
      <vt:lpstr>  ЮРИДИЧЕСКИЙ ИНСТИТУТ  1. 40.03.01 Юриспруденция направленность (профиль) «Юриспруденция» (Кубанов Руслан Борисович, Президент Адвокатской палаты КЧР); 2. 40.04.01 Юриспруденция направленность (профиль) «Актуальные вопросы правоприменения уголовного законодательства» (Кубанов Руслан Борисович, Президент Адвокатской палаты КЧР); 3. 40.04.01 Юриспруденция направленность (профиль) «Гражданско-правовые отношения: теория и практика»; 4. 40.05.02 Правоохранительная деятельность специализация «Административная деятельность» (Кубанов Руслан Борисович, Президент Адвокатской палаты КЧР); 5. 40.05.02 Правоохранительная деятельность специализация «Оперативно-разыскная деятельность» (Кубанов Руслан Борисович, Президент Адвокатской палаты КЧР).  ИНСТИТУТ ДИЗАЙНА И ЛИНГВИСТИКИ 1. 45.03.02 Лингвистика направленность (профиль) «Перевод и переводоведение» (Акопянц Арега Михайловна, д.п.н., профессор, заведующий кафедрой «Теоретическая лингвистика и практика межкультурного общения» ФГБОУ ВО «Пятигорский государственный университет»); 2. 54.03.01 Дизайн направленность (профиль) «Дизайн костюма» (Бердник Татьяна Олеговна, к.ф.н., профессор, заведующий кафедрой «Дизайн» ФГБОУ ВО «Донской государственный технический университет»); 3. 54.03.01 Дизайн направленность (профиль) «Дизайн среды» (Бердник Татьяна Олеговна, к.ф.н., профессор, заведующий кафедрой «Дизайн» ФГБОУ ВО «Донской государственный технический университет»).  ИТОГО ПО ПРОГРАММАМ ВО – 42 ОТЧЕТА             </vt:lpstr>
      <vt:lpstr>ПОДГОТОВКА КАДРОВ ВЫСШЕЙ КВАЛИФИКАЦИИ – ОРДИНАТУРА 1. 31.08.01 Акушерство и гинекология (Кипкеева Тамара Усмановна, заместитель министра здравоохранения КЧР); 2. 31.08.02 Анестезиология-реаниматология 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 3. 31.08.19 Педиатрия (Обедин Александр Николаевич, д.м.н., доцент, заведующий кафедрой «Анестезиология, реаниматология и скорая медицинская помощь с курсом ДПО» ФГБОУ ВО «Ставропольский государственный медицинский университет» МЗ РФ);; 4. 31.08.28 Гастроэнтерология (Павленко Владимир Васильевич, д.м.н., заведующий кафедрой «Пропедевтики внутренних болезней» ФГБОУ ВО «Ставропольский государственный медицинский университет» МЗ РФ); 5. 31.08.32 Дерматовенерология (Одинец Алексей Васильевич, д.м.н., доцент, заведующий кафедрой «Дерматовенерология и косметология с курсом ДПО») ФГБОУ ВО «Ставропольский государственный медицинский университет» МЗ РФ); 6. 31.08.36 Кардиология (Рычин Сергей Владимирович, д.м.н., заведующий отделением «Кардиохирургия приобретенных пороков сердца» ФГБУ «Национальный медицинский исследовательский центр сердечно-сосудистой хирургии имени А.Н. Бакулева»); 7. 31.08.42 Неврология (Карпов Сергей Михайлович, д.м.н., профессор, заведующий кафедрой «Неврология, нейрохирургия и медицинская генетика») ФГБОУ ВО «Ставропольский государственный медицинский университет» МЗ РФ); 8. 31.08.49 Терапия (Павленко Владимир Васильевич, д.м.н., профессор, заведующий кафедрой «Пропедевтики внутренних болезней» ФГБОУ ВО «Ставропольский государственный медицинский университет» МЗ РФ); 9. 31.08.57 Онкология (Койчуев Арсен Аскерович, д.м.н., доцент, заведующий кафедрой «Онкология и лучевая терапия с курсом ДПО» ФГБОУ ВО «Ставропольский государственный медицинский университет» МЗ РФ); 10. 31.08.58 Оториноларингология (Джамалудинов Юнускади Асхабалиевич, д.м.н., профессор кафедры «Болезни уха, горла и носа с усовершенствованием врачей» ФГБОУ ВО «Дагестанский государственный медицинский университет» МЗ РФ);  11. 31.08.67 Хирургия (Байчоров Энвер Хусейнович, д.м.н., профессор, заведующий кафедрой «Хирургия и эндохирургия с курсом сосудистой хирургии и ангиологии» ФГБОУ ВО «Ставропольский государственный медицинский университет» МЗ РФ); 12. 31.08.73 Стоматология терапевтическая  (Расулов 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РФ); 13. 31.08.77 Ортодонтия (Расулов Ибрагим Магомедкамилович, д.м.н., доцент, заведующий кафедрой «Ортопедическая стоматология» ФГБОУ ВО «Дагестанский государственный медицинский университет» МЗ РФ).  ИТОГО ПО ПРОГРАММАМ ОРДИНАТУРЫ – 13 ОТЧЕТОВ           </vt:lpstr>
      <vt:lpstr>СПАСИБО ЗА ВНИМАНИЕ! </vt:lpstr>
    </vt:vector>
  </TitlesOfParts>
  <Company>FA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vgolovinskiy</dc:creator>
  <cp:lastModifiedBy>Зульфия Асланбековна Текеева</cp:lastModifiedBy>
  <cp:revision>1468</cp:revision>
  <cp:lastPrinted>2026-09-14T08:01:55Z</cp:lastPrinted>
  <dcterms:created xsi:type="dcterms:W3CDTF">2009-08-13T06:10:53Z</dcterms:created>
  <dcterms:modified xsi:type="dcterms:W3CDTF">2026-09-22T10:20:54Z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ublishingExpirationDate">
    <vt:lpwstr/>
  </property>
  <property fmtid="{D5CDD505-2E9C-101B-9397-08002B2CF9AE}" pid="3" name="PublishingStartDate">
    <vt:lpwstr/>
  </property>
</Properties>
</file>